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0" r:id="rId5"/>
    <p:sldId id="271" r:id="rId6"/>
    <p:sldId id="272" r:id="rId7"/>
    <p:sldId id="259" r:id="rId8"/>
    <p:sldId id="262" r:id="rId9"/>
    <p:sldId id="260" r:id="rId10"/>
    <p:sldId id="261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-13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63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61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13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143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479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858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53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33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097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035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272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DBBC6-F213-9C4A-A146-4558376007C7}" type="datetimeFigureOut">
              <a:rPr lang="en-US" smtClean="0"/>
              <a:t>1/10/15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E3D03-4997-774B-BCF7-956751934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48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yang.549@buckeyemail.osu.edu" TargetMode="External"/><Relationship Id="rId4" Type="http://schemas.openxmlformats.org/officeDocument/2006/relationships/hyperlink" Target="http://aritter.github.io/courses/5522.html" TargetMode="External"/><Relationship Id="rId5" Type="http://schemas.openxmlformats.org/officeDocument/2006/relationships/hyperlink" Target="https://carmen.osu.edu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ritter.1492@osu.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s229.stanford.edu/projects2011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CSE 5522: Survey of Artificial Intelligence II: Advanced Techniques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Instructor:</a:t>
            </a:r>
            <a:r>
              <a:rPr lang="en-US" dirty="0" smtClean="0"/>
              <a:t> Alan Ritter</a:t>
            </a:r>
          </a:p>
          <a:p>
            <a:r>
              <a:rPr lang="en-US" b="1" dirty="0" smtClean="0"/>
              <a:t>TA:</a:t>
            </a:r>
            <a:r>
              <a:rPr lang="en-US" dirty="0" smtClean="0"/>
              <a:t> Fan Yang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070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Should Computer Scientists Care about </a:t>
            </a:r>
            <a:r>
              <a:rPr lang="en-US" b="1" dirty="0" smtClean="0"/>
              <a:t>Probability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Logic is not enough</a:t>
            </a:r>
          </a:p>
          <a:p>
            <a:r>
              <a:rPr lang="en-US" dirty="0" smtClean="0"/>
              <a:t>The world is full of uncertainty and </a:t>
            </a:r>
            <a:r>
              <a:rPr lang="en-US" dirty="0" err="1" smtClean="0"/>
              <a:t>nondeterminism</a:t>
            </a:r>
            <a:endParaRPr lang="en-US" dirty="0" smtClean="0"/>
          </a:p>
          <a:p>
            <a:r>
              <a:rPr lang="en-US" dirty="0" smtClean="0"/>
              <a:t>Computers need to be able to handle this</a:t>
            </a:r>
          </a:p>
          <a:p>
            <a:r>
              <a:rPr lang="en-US" dirty="0" smtClean="0"/>
              <a:t>Probability: new foundation for CS</a:t>
            </a:r>
          </a:p>
        </p:txBody>
      </p:sp>
    </p:spTree>
    <p:extLst>
      <p:ext uri="{BB962C8B-B14F-4D97-AF65-F5344CB8AC3E}">
        <p14:creationId xmlns:p14="http://schemas.microsoft.com/office/powerpoint/2010/main" val="857891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statistics?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Statistics 1:</a:t>
            </a:r>
            <a:r>
              <a:rPr lang="en-US" dirty="0" smtClean="0"/>
              <a:t> Summarizing data</a:t>
            </a:r>
          </a:p>
          <a:p>
            <a:pPr lvl="1"/>
            <a:r>
              <a:rPr lang="en-US" dirty="0" smtClean="0"/>
              <a:t>Mean, standard deviation, hypothesis testing, etc…</a:t>
            </a:r>
          </a:p>
          <a:p>
            <a:r>
              <a:rPr lang="en-US" b="1" dirty="0" smtClean="0"/>
              <a:t>Statistics 2:</a:t>
            </a:r>
            <a:r>
              <a:rPr lang="en-US" dirty="0" smtClean="0"/>
              <a:t> Inferring probabilistic models from data</a:t>
            </a:r>
          </a:p>
          <a:p>
            <a:pPr lvl="1"/>
            <a:r>
              <a:rPr lang="en-US" dirty="0" smtClean="0"/>
              <a:t>Structure</a:t>
            </a:r>
          </a:p>
          <a:p>
            <a:pPr lvl="1"/>
            <a:r>
              <a:rPr lang="en-US" dirty="0" smtClean="0"/>
              <a:t>Parameters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6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What’s in it for Computer Scientists?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Statistics and CS are both about data</a:t>
            </a:r>
          </a:p>
          <a:p>
            <a:r>
              <a:rPr lang="en-US" dirty="0" smtClean="0"/>
              <a:t>Lots of data lying around these days</a:t>
            </a:r>
          </a:p>
          <a:p>
            <a:r>
              <a:rPr lang="en-US" dirty="0" smtClean="0"/>
              <a:t>Statistics lets us summarize and understand it</a:t>
            </a:r>
          </a:p>
          <a:p>
            <a:r>
              <a:rPr lang="en-US" dirty="0" smtClean="0"/>
              <a:t>Statistics lets data do our work for 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415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Stats 101 vs.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Stats 101 is (sort of) a prerequisite for this class</a:t>
            </a:r>
          </a:p>
          <a:p>
            <a:r>
              <a:rPr lang="en-US" dirty="0" smtClean="0"/>
              <a:t>Stats 101 deals with one or two variables</a:t>
            </a:r>
          </a:p>
          <a:p>
            <a:pPr lvl="1"/>
            <a:r>
              <a:rPr lang="en-US" dirty="0" smtClean="0"/>
              <a:t>We will deal with thousands or millions</a:t>
            </a:r>
          </a:p>
          <a:p>
            <a:r>
              <a:rPr lang="en-US" dirty="0" smtClean="0"/>
              <a:t>Stats 101 focuses on continuous variables</a:t>
            </a:r>
          </a:p>
          <a:p>
            <a:pPr lvl="1"/>
            <a:r>
              <a:rPr lang="en-US" dirty="0" smtClean="0"/>
              <a:t>We will focus on discrete ones (mostly)</a:t>
            </a:r>
          </a:p>
          <a:p>
            <a:r>
              <a:rPr lang="en-US" dirty="0" smtClean="0"/>
              <a:t>Stats 101 ignores structure</a:t>
            </a:r>
          </a:p>
          <a:p>
            <a:r>
              <a:rPr lang="en-US" dirty="0" smtClean="0"/>
              <a:t>We focus on computational aspects</a:t>
            </a:r>
          </a:p>
          <a:p>
            <a:r>
              <a:rPr lang="en-US" dirty="0" smtClean="0"/>
              <a:t>We focus on CS 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069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Applications of Probability and Statistics in 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Machine Learning and Data Mining</a:t>
            </a:r>
          </a:p>
          <a:p>
            <a:r>
              <a:rPr lang="en-US" dirty="0" smtClean="0"/>
              <a:t>Automated reasoning and Planning</a:t>
            </a:r>
          </a:p>
          <a:p>
            <a:r>
              <a:rPr lang="en-US" dirty="0" smtClean="0"/>
              <a:t>Computer vision and graphics</a:t>
            </a:r>
          </a:p>
          <a:p>
            <a:r>
              <a:rPr lang="en-US" dirty="0" smtClean="0"/>
              <a:t>Robotics</a:t>
            </a:r>
          </a:p>
          <a:p>
            <a:r>
              <a:rPr lang="en-US" dirty="0" smtClean="0"/>
              <a:t>Natural language processing and speech</a:t>
            </a:r>
          </a:p>
          <a:p>
            <a:r>
              <a:rPr lang="en-US" dirty="0" smtClean="0"/>
              <a:t>Information Retrieval</a:t>
            </a:r>
          </a:p>
          <a:p>
            <a:r>
              <a:rPr lang="en-US" dirty="0" smtClean="0"/>
              <a:t>Databases / Data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76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</a:t>
            </a:r>
            <a:r>
              <a:rPr lang="en-US" dirty="0"/>
              <a:t>A</a:t>
            </a:r>
            <a:r>
              <a:rPr lang="en-US" dirty="0" smtClean="0"/>
              <a:t>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Computer networks and systems</a:t>
            </a:r>
          </a:p>
          <a:p>
            <a:r>
              <a:rPr lang="en-US" dirty="0" smtClean="0"/>
              <a:t>Ubiquitous computing</a:t>
            </a:r>
          </a:p>
          <a:p>
            <a:r>
              <a:rPr lang="en-US" dirty="0" smtClean="0"/>
              <a:t>Human computer interaction</a:t>
            </a:r>
          </a:p>
          <a:p>
            <a:r>
              <a:rPr lang="en-US" dirty="0" smtClean="0"/>
              <a:t>Computational biology</a:t>
            </a:r>
          </a:p>
          <a:p>
            <a:r>
              <a:rPr lang="en-US" dirty="0" smtClean="0"/>
              <a:t>Computational neuroscience</a:t>
            </a:r>
          </a:p>
          <a:p>
            <a:r>
              <a:rPr lang="en-US" dirty="0" smtClean="0"/>
              <a:t>Your application here </a:t>
            </a:r>
            <a:r>
              <a:rPr lang="en-US" dirty="0" smtClean="0">
                <a:sym typeface="Wingdings"/>
              </a:rPr>
              <a:t>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121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for the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We will learn to:</a:t>
            </a:r>
          </a:p>
          <a:p>
            <a:pPr lvl="1"/>
            <a:r>
              <a:rPr lang="en-US" dirty="0" smtClean="0"/>
              <a:t>Put probability distributions on everything</a:t>
            </a:r>
          </a:p>
          <a:p>
            <a:pPr lvl="1"/>
            <a:r>
              <a:rPr lang="en-US" dirty="0" smtClean="0"/>
              <a:t>Learn them from data</a:t>
            </a:r>
          </a:p>
          <a:p>
            <a:pPr lvl="1"/>
            <a:r>
              <a:rPr lang="en-US" dirty="0" smtClean="0"/>
              <a:t>Do inference with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307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Basics of probability and statistical estimation</a:t>
            </a:r>
          </a:p>
          <a:p>
            <a:r>
              <a:rPr lang="en-US" dirty="0" smtClean="0"/>
              <a:t>Mixture models and the EM algorithm</a:t>
            </a:r>
          </a:p>
          <a:p>
            <a:r>
              <a:rPr lang="en-US" dirty="0" smtClean="0"/>
              <a:t>Hidden Markov Models and </a:t>
            </a:r>
            <a:r>
              <a:rPr lang="en-US" dirty="0" err="1" smtClean="0"/>
              <a:t>Kalman</a:t>
            </a:r>
            <a:r>
              <a:rPr lang="en-US" dirty="0" smtClean="0"/>
              <a:t> Filters</a:t>
            </a:r>
          </a:p>
          <a:p>
            <a:r>
              <a:rPr lang="en-US" dirty="0" smtClean="0"/>
              <a:t>Bayesian Networks and Markov Networks</a:t>
            </a:r>
          </a:p>
          <a:p>
            <a:r>
              <a:rPr lang="en-US" dirty="0" smtClean="0"/>
              <a:t>Exact Inference and Approximate Inference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685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 smtClean="0"/>
              <a:t>Instructor:</a:t>
            </a:r>
            <a:r>
              <a:rPr lang="en-US" dirty="0" smtClean="0"/>
              <a:t> Alan Ritter</a:t>
            </a:r>
          </a:p>
          <a:p>
            <a:pPr lvl="1"/>
            <a:r>
              <a:rPr lang="en-US" dirty="0" smtClean="0"/>
              <a:t>Email: </a:t>
            </a:r>
            <a:r>
              <a:rPr lang="en-US" dirty="0" smtClean="0">
                <a:hlinkClick r:id="rId2"/>
              </a:rPr>
              <a:t>ritter.1492@osu.edu</a:t>
            </a:r>
            <a:endParaRPr lang="en-US" dirty="0" smtClean="0"/>
          </a:p>
          <a:p>
            <a:pPr lvl="1"/>
            <a:r>
              <a:rPr lang="en-US" dirty="0" smtClean="0"/>
              <a:t>Office: </a:t>
            </a:r>
            <a:r>
              <a:rPr lang="en-US" dirty="0" err="1" smtClean="0"/>
              <a:t>Dreese</a:t>
            </a:r>
            <a:r>
              <a:rPr lang="en-US" dirty="0" smtClean="0"/>
              <a:t> 595</a:t>
            </a:r>
          </a:p>
          <a:p>
            <a:pPr lvl="1"/>
            <a:r>
              <a:rPr lang="en-US" dirty="0" smtClean="0"/>
              <a:t>Office Hours: Thursdays 3:30-4:30pm</a:t>
            </a:r>
          </a:p>
          <a:p>
            <a:r>
              <a:rPr lang="en-US" b="1" dirty="0" smtClean="0"/>
              <a:t>TA:</a:t>
            </a:r>
            <a:r>
              <a:rPr lang="en-US" dirty="0" smtClean="0"/>
              <a:t> Fan Yang</a:t>
            </a:r>
          </a:p>
          <a:p>
            <a:pPr lvl="1"/>
            <a:r>
              <a:rPr lang="en-US" dirty="0" smtClean="0">
                <a:hlinkClick r:id="rId3"/>
              </a:rPr>
              <a:t>yang</a:t>
            </a:r>
            <a:r>
              <a:rPr lang="en-US" dirty="0">
                <a:hlinkClick r:id="rId3"/>
              </a:rPr>
              <a:t>.549@</a:t>
            </a:r>
            <a:r>
              <a:rPr lang="en-US" dirty="0" smtClean="0">
                <a:hlinkClick r:id="rId3"/>
              </a:rPr>
              <a:t>buckeyemail.osu.edu</a:t>
            </a:r>
            <a:endParaRPr lang="en-US" dirty="0" smtClean="0"/>
          </a:p>
          <a:p>
            <a:pPr lvl="1"/>
            <a:r>
              <a:rPr lang="en-US" dirty="0" smtClean="0"/>
              <a:t>Office: </a:t>
            </a:r>
            <a:r>
              <a:rPr lang="en-US" dirty="0" err="1"/>
              <a:t>Bolz</a:t>
            </a:r>
            <a:r>
              <a:rPr lang="en-US" dirty="0"/>
              <a:t> Hall </a:t>
            </a:r>
            <a:r>
              <a:rPr lang="en-US" dirty="0" smtClean="0"/>
              <a:t>113</a:t>
            </a:r>
          </a:p>
          <a:p>
            <a:pPr lvl="1"/>
            <a:r>
              <a:rPr lang="en-US" dirty="0" smtClean="0"/>
              <a:t>Office hours: Wednesday 1-2pm</a:t>
            </a:r>
          </a:p>
          <a:p>
            <a:r>
              <a:rPr lang="en-US" b="1" dirty="0" smtClean="0"/>
              <a:t>Course website:</a:t>
            </a:r>
          </a:p>
          <a:p>
            <a:pPr lvl="1"/>
            <a:r>
              <a:rPr lang="en-US" dirty="0">
                <a:hlinkClick r:id="rId4"/>
              </a:rPr>
              <a:t>http://aritter.github.io/courses/5522.</a:t>
            </a:r>
            <a:r>
              <a:rPr lang="en-US" dirty="0" smtClean="0">
                <a:hlinkClick r:id="rId4"/>
              </a:rPr>
              <a:t>html</a:t>
            </a:r>
            <a:endParaRPr lang="en-US" dirty="0" smtClean="0"/>
          </a:p>
          <a:p>
            <a:r>
              <a:rPr lang="en-US" b="1" dirty="0" smtClean="0"/>
              <a:t>Homework Submission &amp; Discussion Forums:</a:t>
            </a:r>
          </a:p>
          <a:p>
            <a:pPr lvl="1"/>
            <a:r>
              <a:rPr lang="en-US" dirty="0">
                <a:hlinkClick r:id="rId5"/>
              </a:rPr>
              <a:t>https://carmen.osu.edu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610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 assignments (30%)</a:t>
            </a:r>
          </a:p>
          <a:p>
            <a:r>
              <a:rPr lang="en-US" dirty="0" smtClean="0"/>
              <a:t>In-Class midterm (20%)</a:t>
            </a:r>
          </a:p>
          <a:p>
            <a:r>
              <a:rPr lang="en-US" dirty="0" smtClean="0"/>
              <a:t>In-Class final (20%)</a:t>
            </a:r>
          </a:p>
          <a:p>
            <a:r>
              <a:rPr lang="en-US" dirty="0" smtClean="0"/>
              <a:t>Course Project (30%)</a:t>
            </a:r>
          </a:p>
          <a:p>
            <a:pPr lvl="1"/>
            <a:r>
              <a:rPr lang="en-US" dirty="0" smtClean="0"/>
              <a:t>Proposal (10%)</a:t>
            </a:r>
          </a:p>
          <a:p>
            <a:pPr lvl="1"/>
            <a:r>
              <a:rPr lang="en-US" dirty="0" smtClean="0"/>
              <a:t>Code + Data (10%)</a:t>
            </a:r>
          </a:p>
          <a:p>
            <a:pPr lvl="1"/>
            <a:r>
              <a:rPr lang="en-US" dirty="0" smtClean="0"/>
              <a:t>Final Report (10%)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035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Written questions</a:t>
            </a:r>
          </a:p>
          <a:p>
            <a:r>
              <a:rPr lang="en-US" dirty="0"/>
              <a:t>Programming </a:t>
            </a:r>
            <a:r>
              <a:rPr lang="en-US" dirty="0" smtClean="0"/>
              <a:t>exercises</a:t>
            </a:r>
          </a:p>
          <a:p>
            <a:pPr lvl="1"/>
            <a:r>
              <a:rPr lang="en-US" dirty="0"/>
              <a:t>Implement some </a:t>
            </a:r>
            <a:r>
              <a:rPr lang="en-US" dirty="0" smtClean="0"/>
              <a:t>algorithms discussed </a:t>
            </a:r>
            <a:r>
              <a:rPr lang="en-US" dirty="0"/>
              <a:t>in </a:t>
            </a:r>
            <a:r>
              <a:rPr lang="en-US" dirty="0" smtClean="0"/>
              <a:t>class</a:t>
            </a:r>
          </a:p>
          <a:p>
            <a:pPr lvl="1"/>
            <a:r>
              <a:rPr lang="en-US" dirty="0" smtClean="0"/>
              <a:t>Please use one of the following languages: C++, Java, C#, </a:t>
            </a:r>
            <a:r>
              <a:rPr lang="en-US" dirty="0" err="1" smtClean="0"/>
              <a:t>Matlab</a:t>
            </a:r>
            <a:r>
              <a:rPr lang="en-US" dirty="0" smtClean="0"/>
              <a:t>, Python</a:t>
            </a:r>
          </a:p>
          <a:p>
            <a:pPr lvl="1"/>
            <a:r>
              <a:rPr lang="en-US" dirty="0" smtClean="0"/>
              <a:t>If you want to use another language, ask the instructor and TA first.</a:t>
            </a:r>
          </a:p>
          <a:p>
            <a:pPr lvl="1"/>
            <a:r>
              <a:rPr lang="en-US" dirty="0" smtClean="0"/>
              <a:t>Make your code easy to run and write a README</a:t>
            </a:r>
            <a:endParaRPr lang="en-US" dirty="0"/>
          </a:p>
          <a:p>
            <a:r>
              <a:rPr lang="en-US" dirty="0" smtClean="0"/>
              <a:t>OK to discuss with others in class. </a:t>
            </a:r>
          </a:p>
          <a:p>
            <a:pPr lvl="1"/>
            <a:r>
              <a:rPr lang="en-US" dirty="0" smtClean="0"/>
              <a:t>Please write up your own answers / code.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593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Team up in groups of 2-3 students</a:t>
            </a:r>
          </a:p>
          <a:p>
            <a:r>
              <a:rPr lang="en-US" dirty="0"/>
              <a:t>Fairly open-ended</a:t>
            </a:r>
          </a:p>
          <a:p>
            <a:r>
              <a:rPr lang="en-US" dirty="0"/>
              <a:t>Apply some of the methods we discuss in class to applications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>
                <a:hlinkClick r:id="rId2"/>
              </a:rPr>
              <a:t>http://cs229.stanford.edu/projects2011.html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058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Proposal (Due March 12)</a:t>
            </a:r>
          </a:p>
          <a:p>
            <a:pPr lvl="1"/>
            <a:r>
              <a:rPr lang="en-US" dirty="0"/>
              <a:t>2</a:t>
            </a:r>
            <a:r>
              <a:rPr lang="en-US" dirty="0" smtClean="0"/>
              <a:t> pages</a:t>
            </a:r>
          </a:p>
          <a:p>
            <a:pPr lvl="1"/>
            <a:r>
              <a:rPr lang="en-US" dirty="0" smtClean="0"/>
              <a:t>What is the problem you are trying to solve?</a:t>
            </a:r>
          </a:p>
          <a:p>
            <a:pPr lvl="1"/>
            <a:r>
              <a:rPr lang="en-US" dirty="0" smtClean="0"/>
              <a:t>What method are you proposing to use?</a:t>
            </a:r>
          </a:p>
          <a:p>
            <a:pPr lvl="1"/>
            <a:r>
              <a:rPr lang="en-US" dirty="0" smtClean="0"/>
              <a:t>What data will you use?</a:t>
            </a:r>
          </a:p>
          <a:p>
            <a:pPr lvl="1"/>
            <a:r>
              <a:rPr lang="en-US" dirty="0" smtClean="0"/>
              <a:t>What is the baseline?</a:t>
            </a:r>
          </a:p>
          <a:p>
            <a:r>
              <a:rPr lang="en-US" dirty="0" smtClean="0"/>
              <a:t>Final Report (Due May 30)</a:t>
            </a:r>
          </a:p>
          <a:p>
            <a:pPr lvl="1"/>
            <a:r>
              <a:rPr lang="en-US" dirty="0" smtClean="0"/>
              <a:t>4 pages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378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Textbooks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number of relevant books on website</a:t>
            </a:r>
          </a:p>
          <a:p>
            <a:pPr lvl="1"/>
            <a:r>
              <a:rPr lang="en-US" dirty="0" smtClean="0"/>
              <a:t>You may want these books eventually anyway…</a:t>
            </a:r>
          </a:p>
          <a:p>
            <a:r>
              <a:rPr lang="en-US" dirty="0" smtClean="0"/>
              <a:t>The Russell and </a:t>
            </a:r>
            <a:r>
              <a:rPr lang="en-US" dirty="0" err="1" smtClean="0"/>
              <a:t>Norvig</a:t>
            </a:r>
            <a:r>
              <a:rPr lang="en-US" dirty="0" smtClean="0"/>
              <a:t> book is the one traditionally used for the class</a:t>
            </a:r>
          </a:p>
          <a:p>
            <a:pPr lvl="1"/>
            <a:r>
              <a:rPr lang="en-US" dirty="0" smtClean="0"/>
              <a:t>But doesn’t cover all topics</a:t>
            </a:r>
          </a:p>
          <a:p>
            <a:r>
              <a:rPr lang="en-US" dirty="0" smtClean="0"/>
              <a:t>I will write lecture notes and slides</a:t>
            </a:r>
          </a:p>
          <a:p>
            <a:r>
              <a:rPr lang="en-US" dirty="0" smtClean="0"/>
              <a:t>Should be able to get through the class without purchasing any books.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4483" y="274638"/>
            <a:ext cx="3505200" cy="3924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74638"/>
            <a:ext cx="2827868" cy="36649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50" y="3417888"/>
            <a:ext cx="2815158" cy="33125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6041" y="3168559"/>
            <a:ext cx="2549549" cy="347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662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Q: what is probability?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Probability:</a:t>
            </a:r>
            <a:r>
              <a:rPr lang="en-US" dirty="0" smtClean="0"/>
              <a:t> Calculus for dealing with </a:t>
            </a:r>
            <a:r>
              <a:rPr lang="en-US" dirty="0" err="1" smtClean="0"/>
              <a:t>nondeterminism</a:t>
            </a:r>
            <a:r>
              <a:rPr lang="en-US" dirty="0" smtClean="0"/>
              <a:t> and uncertainty</a:t>
            </a:r>
          </a:p>
          <a:p>
            <a:r>
              <a:rPr lang="en-US" b="1" dirty="0" smtClean="0"/>
              <a:t>Probabilistic model:</a:t>
            </a:r>
            <a:r>
              <a:rPr lang="en-US" dirty="0" smtClean="0"/>
              <a:t> Can be queried to say how likely we expect different outcomes to occur.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458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Should Computer Scientists Care about </a:t>
            </a:r>
            <a:r>
              <a:rPr lang="en-US" b="1" dirty="0" smtClean="0"/>
              <a:t>Probability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</a:t>
            </a:r>
            <a:r>
              <a:rPr lang="en-US" dirty="0" smtClean="0"/>
              <a:t>rograms should have predictable behavior!</a:t>
            </a:r>
          </a:p>
          <a:p>
            <a:pPr lvl="1"/>
            <a:r>
              <a:rPr lang="en-US" dirty="0" smtClean="0"/>
              <a:t>Everything should be deterministic?</a:t>
            </a:r>
          </a:p>
          <a:p>
            <a:r>
              <a:rPr lang="en-US" dirty="0"/>
              <a:t>R</a:t>
            </a:r>
            <a:r>
              <a:rPr lang="en-US" dirty="0" smtClean="0"/>
              <a:t>andomness is something to be avoided?</a:t>
            </a:r>
          </a:p>
          <a:p>
            <a:pPr lvl="1"/>
            <a:r>
              <a:rPr lang="en-US" dirty="0" smtClean="0"/>
              <a:t>Race conditions in parallel program</a:t>
            </a:r>
          </a:p>
          <a:p>
            <a:pPr lvl="1"/>
            <a:r>
              <a:rPr lang="en-US" dirty="0" smtClean="0"/>
              <a:t>If your program produces unpredictable output there must be a bug!</a:t>
            </a:r>
          </a:p>
          <a:p>
            <a:r>
              <a:rPr lang="en-US" dirty="0" smtClean="0"/>
              <a:t>Symbolic AI (GOFAI)</a:t>
            </a:r>
          </a:p>
          <a:p>
            <a:pPr lvl="1"/>
            <a:r>
              <a:rPr lang="en-US" dirty="0" smtClean="0"/>
              <a:t>Logic, Search</a:t>
            </a:r>
          </a:p>
          <a:p>
            <a:pPr lvl="1"/>
            <a:r>
              <a:rPr lang="en-US" b="1" dirty="0" smtClean="0"/>
              <a:t>Examples:</a:t>
            </a:r>
            <a:r>
              <a:rPr lang="en-US" dirty="0" smtClean="0"/>
              <a:t> Chess, Circuit Design, Expert Systems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472" y="954430"/>
            <a:ext cx="3915833" cy="25274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28" y="181182"/>
            <a:ext cx="3697294" cy="416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06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3638</TotalTime>
  <Words>710</Words>
  <Application>Microsoft Macintosh PowerPoint</Application>
  <PresentationFormat>On-screen Show (4:3)</PresentationFormat>
  <Paragraphs>119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CSE 5522: Survey of Artificial Intelligence II: Advanced Techniques</vt:lpstr>
      <vt:lpstr>Logistics</vt:lpstr>
      <vt:lpstr>Evaluation</vt:lpstr>
      <vt:lpstr>Homework</vt:lpstr>
      <vt:lpstr>Project</vt:lpstr>
      <vt:lpstr>Project (cont)</vt:lpstr>
      <vt:lpstr>Textbooks</vt:lpstr>
      <vt:lpstr>Q: what is probability?</vt:lpstr>
      <vt:lpstr>Why Should Computer Scientists Care about Probability?</vt:lpstr>
      <vt:lpstr>Why Should Computer Scientists Care about Probability?</vt:lpstr>
      <vt:lpstr>What is statistics?</vt:lpstr>
      <vt:lpstr>What’s in it for Computer Scientists?</vt:lpstr>
      <vt:lpstr>Stats 101 vs. This Class</vt:lpstr>
      <vt:lpstr>Applications of Probability and Statistics in CS</vt:lpstr>
      <vt:lpstr>More Applications</vt:lpstr>
      <vt:lpstr>Goals for the class</vt:lpstr>
      <vt:lpstr>Topics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5522: Survey of Artificial Intelligence II: Advanced Techniques</dc:title>
  <dc:creator>Alan</dc:creator>
  <cp:lastModifiedBy>Alan</cp:lastModifiedBy>
  <cp:revision>42</cp:revision>
  <dcterms:created xsi:type="dcterms:W3CDTF">2015-01-07T02:40:57Z</dcterms:created>
  <dcterms:modified xsi:type="dcterms:W3CDTF">2015-01-13T16:02:42Z</dcterms:modified>
</cp:coreProperties>
</file>

<file path=docProps/thumbnail.jpeg>
</file>